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 id="367" r:id="rId107"/>
    <p:sldId id="368" r:id="rId108"/>
    <p:sldId id="369" r:id="rId109"/>
    <p:sldId id="370" r:id="rId110"/>
    <p:sldId id="371" r:id="rId111"/>
    <p:sldId id="372" r:id="rId112"/>
    <p:sldId id="373" r:id="rId113"/>
    <p:sldId id="374" r:id="rId114"/>
    <p:sldId id="375" r:id="rId115"/>
    <p:sldId id="376" r:id="rId116"/>
    <p:sldId id="377" r:id="rId117"/>
    <p:sldId id="378" r:id="rId118"/>
    <p:sldId id="379" r:id="rId119"/>
    <p:sldId id="380" r:id="rId120"/>
    <p:sldId id="381"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35" d="100"/>
          <a:sy n="35" d="100"/>
        </p:scale>
        <p:origin x="-461"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First Grade ELAR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First Grade ELAR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First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First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Skills / Print Awareness. Students understand how English is written and printed.[1.1]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long- and short-vowel sounds in spoken one-syllable words (e.g., bit / bite).[1.2B]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03160970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at the end of declarative, exclamatory, and interrogative sentences</a:t>
            </a:r>
            <a:r>
              <a:rPr lang="en-US" dirty="0" smtClean="0"/>
              <a:t>. [</a:t>
            </a:r>
            <a:r>
              <a:rPr lang="en-US" dirty="0"/>
              <a:t>1.21C]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91597842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correctly.[1.22]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5839285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phonological knowledge to match sounds to letters to construct known words.[1.22A]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42258218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letter-sound patterns to spell[1.22B]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78507777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letter-sound patterns to spell consonant-vowel-consonant (CVC) words.[1.22Bi]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4818145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letter-sound patterns to spell consonant-vowel-consonant-silent e (</a:t>
            </a:r>
            <a:r>
              <a:rPr lang="en-US" dirty="0" err="1"/>
              <a:t>CVCe</a:t>
            </a:r>
            <a:r>
              <a:rPr lang="en-US" dirty="0"/>
              <a:t>) words (e.g., "hope").[1.22Bii]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41802890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letter-sound patterns to spell one-syllable words with consonant blends (e.g., "drop</a:t>
            </a:r>
            <a:r>
              <a:rPr lang="en-US" dirty="0" smtClean="0"/>
              <a:t>"). [</a:t>
            </a:r>
            <a:r>
              <a:rPr lang="en-US" dirty="0"/>
              <a:t>1.22Biii]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041219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high-frequency words from a commonly used list</a:t>
            </a:r>
            <a:r>
              <a:rPr lang="en-US" dirty="0" smtClean="0"/>
              <a:t>. [</a:t>
            </a:r>
            <a:r>
              <a:rPr lang="en-US" dirty="0"/>
              <a:t>1.22C]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2573203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base words with inflectional endings (e.g., adding "s" to make words plurals).[1.22D]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02957804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resources to find correct spellings.[1.22E]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90282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the change in a spoken word when a specified phoneme is added, changed, or removed (e.g., / b / l / o / w / to / g / l / o / w / ).[1.2C]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28445656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them.[1.23]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8367873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generate a list of topics of class-wide interest and formulate open-ended questions about one or two of the topics.[1.23A]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01556538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decide what sources of information might be relevant to answer these questions</a:t>
            </a:r>
            <a:r>
              <a:rPr lang="en-US" dirty="0" smtClean="0"/>
              <a:t>. [</a:t>
            </a:r>
            <a:r>
              <a:rPr lang="en-US" dirty="0"/>
              <a:t>1.23B]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39227408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gather.[1.24]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76845502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gather evidence from available sources (natural and personal) as well as from interviews with local experts.[1.24A]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03313158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text features (e.g., table of contents, alphabetized index) in age-appropriate reference works (e.g., picture dictionaries) to locate information.[1.24B]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5664709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record basic information in simple visual formats (e.g., notes, charts, picture graphs, diagrams).[1.24C]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67292608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information.[1.25]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9378066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revise the topic as a result of answers to initial research questions.[1.25A]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07863701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audience.[1.26]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283617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blend spoken phonemes to form one- and two-syllable words, including consonant blends (e.g., </a:t>
            </a:r>
            <a:r>
              <a:rPr lang="en-US" dirty="0" err="1"/>
              <a:t>spr</a:t>
            </a:r>
            <a:r>
              <a:rPr lang="en-US" dirty="0"/>
              <a:t>).[1.2D]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56341929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a visual display or dramatization to convey the results of the research</a:t>
            </a:r>
            <a:r>
              <a:rPr lang="en-US" dirty="0" smtClean="0"/>
              <a:t>. [</a:t>
            </a:r>
            <a:r>
              <a:rPr lang="en-US" dirty="0"/>
              <a:t>1.26A]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407861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isolate initial, medial, and final sounds in one-syllable spoken words.[1.2E]</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693229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segment spoken one-syllable words of three to five phonemes into individual phonemes (e.g., splat = / s / p / l / a / t / ).[1.2F]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811835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Beginning Reading Skills / Phonics. Students use the relationships between letters and sounds, spelling patterns, and morphological analysis to decode written English. Students will continue to apply earlier standards with greater depth in </a:t>
            </a:r>
            <a:r>
              <a:rPr lang="en-US" dirty="0" smtClean="0"/>
              <a:t>increasingly more complex texts.[1.3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647066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decode words in context and in isolation by applying common letter-sound correspondences, </a:t>
            </a:r>
            <a:r>
              <a:rPr lang="en-US" dirty="0" smtClean="0"/>
              <a:t>including:[1.3A</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976469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decode words in context and in isolation by applying common letter-sound correspondences, including single letters (consonants) including b, c= / k / , c= / s / , d, f, g= / g / (hard), g= / j / (soft), h, j, k, l, m, n, p, </a:t>
            </a:r>
            <a:r>
              <a:rPr lang="en-US" dirty="0" err="1"/>
              <a:t>qu</a:t>
            </a:r>
            <a:r>
              <a:rPr lang="en-US" dirty="0"/>
              <a:t>= / kw / , r, s= / s / , s= / z / , t, v, w, x= / </a:t>
            </a:r>
            <a:r>
              <a:rPr lang="en-US" dirty="0" err="1"/>
              <a:t>ks</a:t>
            </a:r>
            <a:r>
              <a:rPr lang="en-US" dirty="0"/>
              <a:t> / , y, and z.[1.3Ai]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688295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decode words in context and in isolation by applying common letter-sound correspondences, including single letters (vowels) including short a, short e, short </a:t>
            </a:r>
            <a:r>
              <a:rPr lang="en-US" dirty="0" err="1"/>
              <a:t>i</a:t>
            </a:r>
            <a:r>
              <a:rPr lang="en-US" dirty="0"/>
              <a:t>, short o, short u, long a (a-e), long e (e), long </a:t>
            </a:r>
            <a:r>
              <a:rPr lang="en-US" dirty="0" err="1"/>
              <a:t>i</a:t>
            </a:r>
            <a:r>
              <a:rPr lang="en-US" dirty="0"/>
              <a:t> (</a:t>
            </a:r>
            <a:r>
              <a:rPr lang="en-US" dirty="0" err="1"/>
              <a:t>i</a:t>
            </a:r>
            <a:r>
              <a:rPr lang="en-US" dirty="0"/>
              <a:t>-e), long o (o-e), long u (u-e), y=long e, and y=long </a:t>
            </a:r>
            <a:r>
              <a:rPr lang="en-US" dirty="0" err="1"/>
              <a:t>i</a:t>
            </a:r>
            <a:r>
              <a:rPr lang="en-US" dirty="0"/>
              <a:t>.[1.3Aii]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650519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decode words in context and in isolation by applying common letter-sound correspondences, including consonant blends (e.g., </a:t>
            </a:r>
            <a:r>
              <a:rPr lang="en-US" dirty="0" err="1"/>
              <a:t>bl</a:t>
            </a:r>
            <a:r>
              <a:rPr lang="en-US" dirty="0"/>
              <a:t>, </a:t>
            </a:r>
            <a:r>
              <a:rPr lang="en-US" dirty="0" err="1"/>
              <a:t>st</a:t>
            </a:r>
            <a:r>
              <a:rPr lang="en-US" dirty="0"/>
              <a:t>).[1.3Aiii]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00932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that spoken words are represented in written English by specific sequences of letters.[1.1A]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179129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decode words in context and in isolation by applying common letter-sound correspondences, including consonant digraphs including </a:t>
            </a:r>
            <a:r>
              <a:rPr lang="en-US" dirty="0" err="1"/>
              <a:t>ch</a:t>
            </a:r>
            <a:r>
              <a:rPr lang="en-US" dirty="0"/>
              <a:t>, </a:t>
            </a:r>
            <a:r>
              <a:rPr lang="en-US" dirty="0" err="1"/>
              <a:t>tch</a:t>
            </a:r>
            <a:r>
              <a:rPr lang="en-US" dirty="0"/>
              <a:t>, </a:t>
            </a:r>
            <a:r>
              <a:rPr lang="en-US" dirty="0" err="1"/>
              <a:t>sh</a:t>
            </a:r>
            <a:r>
              <a:rPr lang="en-US" dirty="0"/>
              <a:t>, </a:t>
            </a:r>
            <a:r>
              <a:rPr lang="en-US" dirty="0" err="1"/>
              <a:t>th</a:t>
            </a:r>
            <a:r>
              <a:rPr lang="en-US" dirty="0"/>
              <a:t>=as in thing, </a:t>
            </a:r>
            <a:r>
              <a:rPr lang="en-US" dirty="0" err="1"/>
              <a:t>wh</a:t>
            </a:r>
            <a:r>
              <a:rPr lang="en-US" dirty="0"/>
              <a:t>, ng, </a:t>
            </a:r>
            <a:r>
              <a:rPr lang="en-US" dirty="0" err="1"/>
              <a:t>ck</a:t>
            </a:r>
            <a:r>
              <a:rPr lang="en-US" dirty="0"/>
              <a:t>, </a:t>
            </a:r>
            <a:r>
              <a:rPr lang="en-US" dirty="0" err="1"/>
              <a:t>kn</a:t>
            </a:r>
            <a:r>
              <a:rPr lang="en-US" dirty="0"/>
              <a:t>, -</a:t>
            </a:r>
            <a:r>
              <a:rPr lang="en-US" dirty="0" err="1"/>
              <a:t>dge</a:t>
            </a:r>
            <a:r>
              <a:rPr lang="en-US" dirty="0"/>
              <a:t>, and ph.[1.3Aiv]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66360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decode words in context and in isolation by applying common letter-sound correspondences, including vowel digraphs including </a:t>
            </a:r>
            <a:r>
              <a:rPr lang="en-US" dirty="0" err="1"/>
              <a:t>oo</a:t>
            </a:r>
            <a:r>
              <a:rPr lang="en-US" dirty="0"/>
              <a:t> as in foot, </a:t>
            </a:r>
            <a:r>
              <a:rPr lang="en-US" dirty="0" err="1"/>
              <a:t>oo</a:t>
            </a:r>
            <a:r>
              <a:rPr lang="en-US" dirty="0"/>
              <a:t> as in moon, </a:t>
            </a:r>
            <a:r>
              <a:rPr lang="en-US" dirty="0" err="1"/>
              <a:t>ea</a:t>
            </a:r>
            <a:r>
              <a:rPr lang="en-US" dirty="0"/>
              <a:t> as in eat, </a:t>
            </a:r>
            <a:r>
              <a:rPr lang="en-US" dirty="0" err="1"/>
              <a:t>ea</a:t>
            </a:r>
            <a:r>
              <a:rPr lang="en-US" dirty="0"/>
              <a:t> as in bread, </a:t>
            </a:r>
            <a:r>
              <a:rPr lang="en-US" dirty="0" err="1"/>
              <a:t>ee</a:t>
            </a:r>
            <a:r>
              <a:rPr lang="en-US" dirty="0"/>
              <a:t>, </a:t>
            </a:r>
            <a:r>
              <a:rPr lang="en-US" dirty="0" err="1"/>
              <a:t>ow</a:t>
            </a:r>
            <a:r>
              <a:rPr lang="en-US" dirty="0"/>
              <a:t> as in how, </a:t>
            </a:r>
            <a:r>
              <a:rPr lang="en-US" dirty="0" err="1"/>
              <a:t>ow</a:t>
            </a:r>
            <a:r>
              <a:rPr lang="en-US" dirty="0"/>
              <a:t> as in snow, </a:t>
            </a:r>
            <a:r>
              <a:rPr lang="en-US" dirty="0" err="1"/>
              <a:t>ou</a:t>
            </a:r>
            <a:r>
              <a:rPr lang="en-US" dirty="0"/>
              <a:t> as in out, ay, </a:t>
            </a:r>
            <a:r>
              <a:rPr lang="en-US" dirty="0" err="1"/>
              <a:t>ai</a:t>
            </a:r>
            <a:r>
              <a:rPr lang="en-US" dirty="0"/>
              <a:t>, aw, au, </a:t>
            </a:r>
            <a:r>
              <a:rPr lang="en-US" dirty="0" err="1"/>
              <a:t>ew</a:t>
            </a:r>
            <a:r>
              <a:rPr lang="en-US" dirty="0"/>
              <a:t>, </a:t>
            </a:r>
            <a:r>
              <a:rPr lang="en-US" dirty="0" err="1"/>
              <a:t>oa</a:t>
            </a:r>
            <a:r>
              <a:rPr lang="en-US" dirty="0"/>
              <a:t>, </a:t>
            </a:r>
            <a:r>
              <a:rPr lang="en-US" dirty="0" err="1"/>
              <a:t>ie</a:t>
            </a:r>
            <a:r>
              <a:rPr lang="en-US" dirty="0"/>
              <a:t> as in chief, </a:t>
            </a:r>
            <a:r>
              <a:rPr lang="en-US" dirty="0" err="1"/>
              <a:t>ie</a:t>
            </a:r>
            <a:r>
              <a:rPr lang="en-US" dirty="0"/>
              <a:t> as in pie, and -</a:t>
            </a:r>
            <a:r>
              <a:rPr lang="en-US" dirty="0" err="1"/>
              <a:t>igh</a:t>
            </a:r>
            <a:r>
              <a:rPr lang="en-US" dirty="0"/>
              <a:t>.[1.3Av]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757341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decode words in context and in isolation by applying common letter-sound correspondences, including vowel diphthongs including </a:t>
            </a:r>
            <a:r>
              <a:rPr lang="en-US" dirty="0" err="1"/>
              <a:t>oy</a:t>
            </a:r>
            <a:r>
              <a:rPr lang="en-US" dirty="0"/>
              <a:t>, </a:t>
            </a:r>
            <a:r>
              <a:rPr lang="en-US" dirty="0" err="1"/>
              <a:t>oi</a:t>
            </a:r>
            <a:r>
              <a:rPr lang="en-US" dirty="0"/>
              <a:t>, </a:t>
            </a:r>
            <a:r>
              <a:rPr lang="en-US" dirty="0" err="1"/>
              <a:t>ou</a:t>
            </a:r>
            <a:r>
              <a:rPr lang="en-US" dirty="0"/>
              <a:t>, and </a:t>
            </a:r>
            <a:r>
              <a:rPr lang="en-US" dirty="0" err="1"/>
              <a:t>ow</a:t>
            </a:r>
            <a:r>
              <a:rPr lang="en-US" dirty="0"/>
              <a:t>.[1.3Avi]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797807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combine sounds from letters and common spelling patterns (e.g., consonant blends, long- and short-vowel patterns) to create recognizable words.[1.3B]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83791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905848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closed syllable (CVC) (e.g., mat, </a:t>
            </a:r>
            <a:r>
              <a:rPr lang="en-US" dirty="0" err="1"/>
              <a:t>rab</a:t>
            </a:r>
            <a:r>
              <a:rPr lang="en-US" dirty="0"/>
              <a:t>-bit).[1.3Ci]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4690758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open syllable (CV) (e.g., he, </a:t>
            </a:r>
            <a:r>
              <a:rPr lang="en-US" dirty="0" err="1"/>
              <a:t>ba</a:t>
            </a:r>
            <a:r>
              <a:rPr lang="en-US" dirty="0"/>
              <a:t>-by).[1.3Cii]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40293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final stable syllable (e.g., </a:t>
            </a:r>
            <a:r>
              <a:rPr lang="en-US" dirty="0" err="1"/>
              <a:t>ap-ple</a:t>
            </a:r>
            <a:r>
              <a:rPr lang="en-US" dirty="0"/>
              <a:t>, a-</a:t>
            </a:r>
            <a:r>
              <a:rPr lang="en-US" dirty="0" err="1"/>
              <a:t>ble</a:t>
            </a:r>
            <a:r>
              <a:rPr lang="en-US" dirty="0"/>
              <a:t>).[1.3Ciii]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146358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vowel-consonant-silent "e" words (</a:t>
            </a:r>
            <a:r>
              <a:rPr lang="en-US" dirty="0" err="1"/>
              <a:t>VCe</a:t>
            </a:r>
            <a:r>
              <a:rPr lang="en-US" dirty="0"/>
              <a:t>) (e.g., kite, hide).[1.3Civ]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003352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vowel digraphs and diphthongs (e.g., boy-hood, oat-meal).[1.3Cv]</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753645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upper- and lower-case letters.[1.1B]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014692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a:t>use common syllabication patterns to decode words, including r-controlled vowel sounds (e.g., tar); including </a:t>
            </a:r>
            <a:r>
              <a:rPr lang="en-US" dirty="0" err="1"/>
              <a:t>er</a:t>
            </a:r>
            <a:r>
              <a:rPr lang="en-US" dirty="0"/>
              <a:t>, </a:t>
            </a:r>
            <a:r>
              <a:rPr lang="en-US" dirty="0" err="1"/>
              <a:t>ir</a:t>
            </a:r>
            <a:r>
              <a:rPr lang="en-US" dirty="0"/>
              <a:t>, ur, </a:t>
            </a:r>
            <a:r>
              <a:rPr lang="en-US" dirty="0" err="1"/>
              <a:t>ar</a:t>
            </a:r>
            <a:r>
              <a:rPr lang="en-US" dirty="0"/>
              <a:t>, and or).[1.3Cvi]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48681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decode words with common spelling patterns (e.g., -ink, -</a:t>
            </a:r>
            <a:r>
              <a:rPr lang="en-US" dirty="0" err="1"/>
              <a:t>onk</a:t>
            </a:r>
            <a:r>
              <a:rPr lang="en-US" dirty="0"/>
              <a:t>, -ick).[1.3D]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4986948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base words with inflectional endings (e.g., plurals, past tenses).[1.3E]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762876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knowledge of the meaning of base words to identify and read common compound words (e.g., football, popcorn, daydream).[1.3F]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569858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read contractions (e.g., isn't, can't).[1.3G]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475856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read at least 100 high-frequency words from a commonly used list.[1.3H]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4230664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monitor accuracy of decoding.[1.3I]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09825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 Strategies. Students comprehend a variety of texts drawing on useful strategies as needed.[1.4]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594513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confirm predictions about what will happen next in text by "reading the part that tells".[1.4A]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1653644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ask relevant questions, seek clarification, and locate facts and details about stories and other texts.[1.4B]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64131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sequence the letters of the alphabet.[1.1C]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40208823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establish purpose for reading selected texts and monitor comprehension, making corrections and adjustments when that understanding breaks down (e.g., identifying clues, using background knowledge, generating questions, re-reading a portion aloud).[1.4C]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755466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Fluency. Students read grade-level text with fluency and comprehension.[1.5]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3181129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aloud grade-level appropriate text with fluency (rate, accuracy, expression, appropriate phrasing) and comprehension.[1.5A]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3852298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5374091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words that name actions (verbs) and words that name persons, places, or things (nouns).[1.6A]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3228119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meaning of compound words using knowledge of the meaning of their individual component words (e.g., lunchtime).[1.6B]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7046270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what words mean from how they are used in a sentence, either heard or read.[1.6C]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3092561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sort words into conceptual categories (e.g., opposites, living things).[1.6D]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4137728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alphabetize a series of words to the first or second letter and use a dictionary to find words.[1.6E]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3069635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understanding.[1.7</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40809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the distinguishing features of a sentence (e.g., capitalization of first word, ending punctuation).[1.1D]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034151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connect the meaning of a well-known story or fable to personal experiences.[1.7A]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8474338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explain the function of recurring phrases (e.g., "Once upon a time" or "They lived happily ever after") in traditional folk and fairy tales.[1.7B]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5602563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Poetry. Students understand, make inferences and draw conclusions about the structure and elements of poetry and provide evidence from text to support their understanding.[1.8]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659307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respond to and use rhythm, rhyme, and alliteration in poetry.[1.8A]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447119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932727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plot (problem and solution) and retell a story's beginning, middle, and end with attention to the sequence of events.[1.9A]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0532144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characters in a story and the reasons for their actions and feelings.[1.9B]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5980013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respond by providing evidence from text to support </a:t>
            </a:r>
            <a:r>
              <a:rPr lang="en-US" dirty="0" smtClean="0"/>
              <a:t>their understanding.[1.10</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2901728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whether a story is true or a fantasy and explain why.[1.10A]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284553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a:t>
            </a:r>
            <a:r>
              <a:rPr lang="en-US" dirty="0" smtClean="0"/>
              <a:t>. [</a:t>
            </a:r>
            <a:r>
              <a:rPr lang="en-US" dirty="0"/>
              <a:t>1.11]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746633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texts by moving from top to bottom of the page and tracking words from left to right with return sweep.[1.1E]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4457870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sensory details in literary text.[1.11A]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8661826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Text / Independent Reading. Students read independently for sustained periods of time and produce evidence of their reading.[1.12]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41659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independently for a sustained period of time</a:t>
            </a:r>
            <a:r>
              <a:rPr lang="en-US" dirty="0" smtClean="0"/>
              <a:t>. [</a:t>
            </a:r>
            <a:r>
              <a:rPr lang="en-US" dirty="0"/>
              <a:t>1.12A]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9365185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a:t>
            </a:r>
            <a:r>
              <a:rPr lang="en-US" dirty="0" smtClean="0"/>
              <a:t>their understanding. </a:t>
            </a:r>
            <a:r>
              <a:rPr lang="en-US" dirty="0"/>
              <a:t>[1.13]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1246689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topic and explain the author's purpose in writing about the text.[1.13A]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5374285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understanding.[1.14]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7404387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restate the main idea, heard or read.[1.14A]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3716847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important facts or details in text, heard or read.[1.14B]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1618526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retell the order of events in a text by referring to the words and / or illustrations.[1.14C]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7499106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text features (e.g., title, tables of contents, illustrations) to locate specific information in text.[1.14D]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607685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information that different parts of a book provide (e.g., title, author, illustrator, table of contents).[1.1F]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4666770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documents.[1.15]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6477539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written multi-step directions with picture cues to assist with understanding</a:t>
            </a:r>
            <a:r>
              <a:rPr lang="en-US" dirty="0" smtClean="0"/>
              <a:t>. [</a:t>
            </a:r>
            <a:r>
              <a:rPr lang="en-US" dirty="0"/>
              <a:t>1.15A]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40582853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meaning of specific signs and symbols (e.g., map features).[1.15B]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4768959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continue to apply earlier standards with greater depth in increasingly more </a:t>
            </a:r>
            <a:r>
              <a:rPr lang="en-US" dirty="0" smtClean="0"/>
              <a:t>complex texts.[1.16</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9203416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different purposes of media (e.g., informational, entertainment) (with adult assistance).[1.16A]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0809761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techniques used in media (e.g., sound, movement).[1.16B]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9118411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Writing / Literary Texts. Students write literary texts to express their ideas and feelings about real or imagined people, events, and ideas.[1.18]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708399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brief stories that include a beginning, middle, and end.[1.18A]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9352250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short poems that convey sensory details.[1.18B]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828958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purposes.[1.19]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47028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Skills / Phonological Awareness. Students display phonological awareness.[1.2]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53491205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brief compositions about topics of interest to the student.[1.19A]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8316804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short letters that put ideas in a chronological or logical sequence and use appropriate conventions (e.g., date, salutation, closing</a:t>
            </a:r>
            <a:r>
              <a:rPr lang="en-US" dirty="0" smtClean="0"/>
              <a:t>). [</a:t>
            </a:r>
            <a:r>
              <a:rPr lang="en-US" dirty="0"/>
              <a:t>1.19B]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6347620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brief comments on literary or informational texts.[1.19C]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6356600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Conventions. Students understand the function of and use the conventions of academic language when speaking and writing. Students continue to apply earlier standards with greater complexity.[1.20]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48529825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and use the following parts of speech in the context of reading, writing, and speaking [1.20A]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0875232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verbs (past, present, and future</a:t>
            </a:r>
            <a:r>
              <a:rPr lang="en-US" dirty="0" smtClean="0"/>
              <a:t>). [</a:t>
            </a:r>
            <a:r>
              <a:rPr lang="en-US" dirty="0"/>
              <a:t>1.20Ai]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597078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nouns (singular / plural, common / proper).[1.20Aii]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2585733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adjectives (e.g., descriptive: green, tall).[1.20Aiii]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10825394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adverbs (e.g., time: before, next).[1.20Aiv]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4920188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prepositions and prepositional phrases.[1.20Av]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98074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orally generate a series of original rhyming words using a variety of phonograms (e.g., -</a:t>
            </a:r>
            <a:r>
              <a:rPr lang="en-US" dirty="0" err="1"/>
              <a:t>ake</a:t>
            </a:r>
            <a:r>
              <a:rPr lang="en-US" dirty="0"/>
              <a:t>, -ant, -</a:t>
            </a:r>
            <a:r>
              <a:rPr lang="en-US" dirty="0" err="1"/>
              <a:t>ain</a:t>
            </a:r>
            <a:r>
              <a:rPr lang="en-US" dirty="0"/>
              <a:t>) and consonant blends (e.g., </a:t>
            </a:r>
            <a:r>
              <a:rPr lang="en-US" dirty="0" err="1"/>
              <a:t>bl</a:t>
            </a:r>
            <a:r>
              <a:rPr lang="en-US" dirty="0"/>
              <a:t>, </a:t>
            </a:r>
            <a:r>
              <a:rPr lang="en-US" dirty="0" err="1"/>
              <a:t>st</a:t>
            </a:r>
            <a:r>
              <a:rPr lang="en-US" dirty="0"/>
              <a:t>, </a:t>
            </a:r>
            <a:r>
              <a:rPr lang="en-US" dirty="0" err="1"/>
              <a:t>tr</a:t>
            </a:r>
            <a:r>
              <a:rPr lang="en-US" dirty="0"/>
              <a:t>).[1.2A]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16697394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and use the following parts of speech in the context of reading, writing, and speaking pronouns (e.g., I, me).[1.20Avi]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00801713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time-order transition words</a:t>
            </a:r>
            <a:r>
              <a:rPr lang="en-US" dirty="0" smtClean="0"/>
              <a:t>. [</a:t>
            </a:r>
            <a:r>
              <a:rPr lang="en-US" dirty="0"/>
              <a:t>1.20Avii]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70920250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speak in complete sentences with correct subject-verb agreement.[1.20B]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27408789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ask questions with appropriate subject-verb inversion.[1.20C]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53529141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compositions.[1.21]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41957454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form upper- and lower-case letters legibly in text, using the basic conventions of print (left-to-right and top-to-bottom progression), including spacing between words and sentences.[1.21A]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9843451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basic capitalization for[1.21B]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270206925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basic capitalization for the beginning of sentences.[1.21Bi]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18732348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basic capitalization for the pronoun "I".[1.21Bii]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095148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basic capitalization for names of people.[1.21Biii]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ELAR</a:t>
            </a:r>
            <a:endParaRPr lang="en-US" dirty="0"/>
          </a:p>
        </p:txBody>
      </p:sp>
    </p:spTree>
    <p:extLst>
      <p:ext uri="{BB962C8B-B14F-4D97-AF65-F5344CB8AC3E}">
        <p14:creationId xmlns:p14="http://schemas.microsoft.com/office/powerpoint/2010/main" val="30512383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TotalTime>
  <Words>3428</Words>
  <Application>Microsoft Office PowerPoint</Application>
  <PresentationFormat>On-screen Show (4:3)</PresentationFormat>
  <Paragraphs>361</Paragraphs>
  <Slides>120</Slides>
  <Notes>1</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17</cp:revision>
  <dcterms:created xsi:type="dcterms:W3CDTF">2014-10-20T16:17:28Z</dcterms:created>
  <dcterms:modified xsi:type="dcterms:W3CDTF">2014-11-04T16:36:27Z</dcterms:modified>
</cp:coreProperties>
</file>