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7" r:id="rId77"/>
    <p:sldId id="338" r:id="rId78"/>
    <p:sldId id="339" r:id="rId79"/>
    <p:sldId id="340" r:id="rId80"/>
    <p:sldId id="341" r:id="rId81"/>
    <p:sldId id="342" r:id="rId82"/>
    <p:sldId id="343" r:id="rId83"/>
    <p:sldId id="344" r:id="rId84"/>
    <p:sldId id="345" r:id="rId85"/>
    <p:sldId id="346" r:id="rId86"/>
    <p:sldId id="347" r:id="rId87"/>
    <p:sldId id="348" r:id="rId88"/>
    <p:sldId id="349" r:id="rId89"/>
    <p:sldId id="350" r:id="rId90"/>
    <p:sldId id="351" r:id="rId91"/>
    <p:sldId id="352" r:id="rId92"/>
    <p:sldId id="353" r:id="rId93"/>
    <p:sldId id="354" r:id="rId94"/>
    <p:sldId id="355" r:id="rId95"/>
    <p:sldId id="356" r:id="rId96"/>
    <p:sldId id="357" r:id="rId97"/>
    <p:sldId id="358" r:id="rId98"/>
    <p:sldId id="359" r:id="rId99"/>
    <p:sldId id="360" r:id="rId100"/>
    <p:sldId id="361" r:id="rId101"/>
    <p:sldId id="362" r:id="rId102"/>
    <p:sldId id="363" r:id="rId103"/>
    <p:sldId id="364" r:id="rId104"/>
    <p:sldId id="365" r:id="rId105"/>
    <p:sldId id="366" r:id="rId106"/>
    <p:sldId id="367" r:id="rId107"/>
    <p:sldId id="368" r:id="rId108"/>
    <p:sldId id="369" r:id="rId109"/>
    <p:sldId id="370" r:id="rId110"/>
    <p:sldId id="371" r:id="rId111"/>
    <p:sldId id="372" r:id="rId112"/>
    <p:sldId id="373" r:id="rId113"/>
    <p:sldId id="374" r:id="rId114"/>
    <p:sldId id="375" r:id="rId115"/>
    <p:sldId id="376" r:id="rId116"/>
    <p:sldId id="377" r:id="rId117"/>
    <p:sldId id="378" r:id="rId118"/>
    <p:sldId id="379" r:id="rId119"/>
    <p:sldId id="380" r:id="rId120"/>
    <p:sldId id="381" r:id="rId1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35" d="100"/>
          <a:sy n="35" d="100"/>
        </p:scale>
        <p:origin x="-461" y="-8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t>1</a:t>
            </a:fld>
            <a:endParaRPr lang="en-US"/>
          </a:p>
        </p:txBody>
      </p:sp>
    </p:spTree>
    <p:extLst>
      <p:ext uri="{BB962C8B-B14F-4D97-AF65-F5344CB8AC3E}">
        <p14:creationId xmlns:p14="http://schemas.microsoft.com/office/powerpoint/2010/main"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First Grade ELAR</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First Grade ELAR</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First Grade ELAR</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First Grade ELAR</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Reading / Beginning Reading Skills / Print Awareness. Students understand how English is written and printed.[1.1]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distinguish between long- and short-vowel sounds in spoken one-syllable words (e.g., bit / bite).[1.2B]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03160970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and use punctuation marks at the end of declarative, exclamatory, and interrogative sentences</a:t>
            </a:r>
            <a:r>
              <a:rPr lang="en-US" dirty="0" smtClean="0"/>
              <a:t>. [</a:t>
            </a:r>
            <a:r>
              <a:rPr lang="en-US" dirty="0"/>
              <a:t>1.21C]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91597842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Oral and Written Conventions / Spelling. Students spell correctly.[1.22]</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85839285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phonological knowledge to match sounds to letters to construct known words.[1.22A]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42258218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letter-sound patterns to spell[1.22B]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78507777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letter-sound patterns to spell consonant-vowel-consonant (CVC) words.[1.22Bi]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84818145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letter-sound patterns to spell consonant-vowel-consonant-silent e (</a:t>
            </a:r>
            <a:r>
              <a:rPr lang="en-US" dirty="0" err="1"/>
              <a:t>CVCe</a:t>
            </a:r>
            <a:r>
              <a:rPr lang="en-US" dirty="0"/>
              <a:t>) words (e.g., "hope").[1.22Bii]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41802890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letter-sound patterns to spell one-syllable words with consonant blends (e.g., "drop</a:t>
            </a:r>
            <a:r>
              <a:rPr lang="en-US" dirty="0" smtClean="0"/>
              <a:t>"). [</a:t>
            </a:r>
            <a:r>
              <a:rPr lang="en-US" dirty="0"/>
              <a:t>1.22Biii]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20412191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high-frequency words from a commonly used list</a:t>
            </a:r>
            <a:r>
              <a:rPr lang="en-US" dirty="0" smtClean="0"/>
              <a:t>. [</a:t>
            </a:r>
            <a:r>
              <a:rPr lang="en-US" dirty="0"/>
              <a:t>1.22C]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25732030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base words with inflectional endings (e.g., adding "s" to make words plurals).[1.22D]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02957804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resources to find correct spellings.[1.22E]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902823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the change in a spoken word when a specified phoneme is added, changed, or removed (e.g., / b / l / o / w / to / g / l / o / w / ).[1.2C]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28445656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Research / Research Plan. Students ask open-ended research questions and develop a plan for answering them.[1.23]</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83678732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generate a list of topics of class-wide interest and formulate open-ended questions about one or two of the topics.[1.23A]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01556538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decide what sources of information might be relevant to answer these questions</a:t>
            </a:r>
            <a:r>
              <a:rPr lang="en-US" dirty="0" smtClean="0"/>
              <a:t>. [</a:t>
            </a:r>
            <a:r>
              <a:rPr lang="en-US" dirty="0"/>
              <a:t>1.23B]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39227408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Research / Gathering Sources. Students determine, locate, and explore the full range of relevant sources addressing a research question and systematically record the information they gather.[1.24]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76845502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gather evidence from available sources (natural and personal) as well as from interviews with local experts.[1.24A]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03313158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 text features (e.g., table of contents, alphabetized index) in age-appropriate reference works (e.g., picture dictionaries) to locate information.[1.24B]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85664709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record basic information in simple visual formats (e.g., notes, charts, picture graphs, diagrams).[1.24C]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67292608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Research / Synthesizing Information. Students clarify research questions and evaluate and synthesize collected information.[1.25]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29378066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revise the topic as a result of answers to initial research questions.[1.25A]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07863701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Research / Organizing and Presenting Ideas. Students organize and present their ideas and information according to the purpose of the research and their audience.[1.26]</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283617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blend spoken phonemes to form one- and two-syllable words, including consonant blends (e.g., </a:t>
            </a:r>
            <a:r>
              <a:rPr lang="en-US" dirty="0" err="1"/>
              <a:t>spr</a:t>
            </a:r>
            <a:r>
              <a:rPr lang="en-US" dirty="0"/>
              <a:t>).[1.2D]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56341929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create a visual display or dramatization to convey the results of the research</a:t>
            </a:r>
            <a:r>
              <a:rPr lang="en-US" dirty="0" smtClean="0"/>
              <a:t>. [</a:t>
            </a:r>
            <a:r>
              <a:rPr lang="en-US" dirty="0"/>
              <a:t>1.26A]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407861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isolate initial, medial, and final sounds in one-syllable spoken words.[1.2E]</a:t>
            </a:r>
            <a:endParaRPr lang="en-US" b="1"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693229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segment spoken one-syllable words of three to five phonemes into individual phonemes (e.g., splat = / s / p / l / a / t / ).[1.2F]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811835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Beginning Reading Skills / Phonics. Students use the relationships between letters and sounds, spelling patterns, and morphological analysis to decode written English. Students will continue to apply earlier standards with greater depth in </a:t>
            </a:r>
            <a:r>
              <a:rPr lang="en-US" dirty="0" smtClean="0"/>
              <a:t>increasingly more complex texts.[1.3</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647066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decode words in context and in isolation by applying common letter-sound correspondences, </a:t>
            </a:r>
            <a:r>
              <a:rPr lang="en-US" dirty="0" smtClean="0"/>
              <a:t>including:[1.3A</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976469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decode words in context and in isolation by applying common letter-sound correspondences, including single letters (consonants) including b, c= / k / , c= / s / , d, f, g= / g / (hard), g= / j / (soft), h, j, k, l, m, n, p, </a:t>
            </a:r>
            <a:r>
              <a:rPr lang="en-US" dirty="0" err="1"/>
              <a:t>qu</a:t>
            </a:r>
            <a:r>
              <a:rPr lang="en-US" dirty="0"/>
              <a:t>= / kw / , r, s= / s / , s= / z / , t, v, w, x= / </a:t>
            </a:r>
            <a:r>
              <a:rPr lang="en-US" dirty="0" err="1"/>
              <a:t>ks</a:t>
            </a:r>
            <a:r>
              <a:rPr lang="en-US" dirty="0"/>
              <a:t> / , y, and z.[1.3Ai]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688295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decode words in context and in isolation by applying common letter-sound correspondences, including single letters (vowels) including short a, short e, short </a:t>
            </a:r>
            <a:r>
              <a:rPr lang="en-US" dirty="0" err="1"/>
              <a:t>i</a:t>
            </a:r>
            <a:r>
              <a:rPr lang="en-US" dirty="0"/>
              <a:t>, short o, short u, long a (a-e), long e (e), long </a:t>
            </a:r>
            <a:r>
              <a:rPr lang="en-US" dirty="0" err="1"/>
              <a:t>i</a:t>
            </a:r>
            <a:r>
              <a:rPr lang="en-US" dirty="0"/>
              <a:t> (</a:t>
            </a:r>
            <a:r>
              <a:rPr lang="en-US" dirty="0" err="1"/>
              <a:t>i</a:t>
            </a:r>
            <a:r>
              <a:rPr lang="en-US" dirty="0"/>
              <a:t>-e), long o (o-e), long u (u-e), y=long e, and y=long </a:t>
            </a:r>
            <a:r>
              <a:rPr lang="en-US" dirty="0" err="1"/>
              <a:t>i</a:t>
            </a:r>
            <a:r>
              <a:rPr lang="en-US" dirty="0"/>
              <a:t>.[1.3Aii]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650519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decode words in context and in isolation by applying common letter-sound correspondences, including consonant blends (e.g., </a:t>
            </a:r>
            <a:r>
              <a:rPr lang="en-US" dirty="0" err="1"/>
              <a:t>bl</a:t>
            </a:r>
            <a:r>
              <a:rPr lang="en-US" dirty="0"/>
              <a:t>, </a:t>
            </a:r>
            <a:r>
              <a:rPr lang="en-US" dirty="0" err="1"/>
              <a:t>st</a:t>
            </a:r>
            <a:r>
              <a:rPr lang="en-US" dirty="0"/>
              <a:t>).[1.3Aiii]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009323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that spoken words are represented in written English by specific sequences of letters.[1.1A]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179129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decode words in context and in isolation by applying common letter-sound correspondences, including consonant digraphs including </a:t>
            </a:r>
            <a:r>
              <a:rPr lang="en-US" dirty="0" err="1"/>
              <a:t>ch</a:t>
            </a:r>
            <a:r>
              <a:rPr lang="en-US" dirty="0"/>
              <a:t>, </a:t>
            </a:r>
            <a:r>
              <a:rPr lang="en-US" dirty="0" err="1"/>
              <a:t>tch</a:t>
            </a:r>
            <a:r>
              <a:rPr lang="en-US" dirty="0"/>
              <a:t>, </a:t>
            </a:r>
            <a:r>
              <a:rPr lang="en-US" dirty="0" err="1"/>
              <a:t>sh</a:t>
            </a:r>
            <a:r>
              <a:rPr lang="en-US" dirty="0"/>
              <a:t>, </a:t>
            </a:r>
            <a:r>
              <a:rPr lang="en-US" dirty="0" err="1"/>
              <a:t>th</a:t>
            </a:r>
            <a:r>
              <a:rPr lang="en-US" dirty="0"/>
              <a:t>=as in thing, </a:t>
            </a:r>
            <a:r>
              <a:rPr lang="en-US" dirty="0" err="1"/>
              <a:t>wh</a:t>
            </a:r>
            <a:r>
              <a:rPr lang="en-US" dirty="0"/>
              <a:t>, ng, </a:t>
            </a:r>
            <a:r>
              <a:rPr lang="en-US" dirty="0" err="1"/>
              <a:t>ck</a:t>
            </a:r>
            <a:r>
              <a:rPr lang="en-US" dirty="0"/>
              <a:t>, </a:t>
            </a:r>
            <a:r>
              <a:rPr lang="en-US" dirty="0" err="1"/>
              <a:t>kn</a:t>
            </a:r>
            <a:r>
              <a:rPr lang="en-US" dirty="0"/>
              <a:t>, -</a:t>
            </a:r>
            <a:r>
              <a:rPr lang="en-US" dirty="0" err="1"/>
              <a:t>dge</a:t>
            </a:r>
            <a:r>
              <a:rPr lang="en-US" dirty="0"/>
              <a:t>, and ph.[1.3Aiv]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266360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decode words in context and in isolation by applying common letter-sound correspondences, including vowel digraphs including </a:t>
            </a:r>
            <a:r>
              <a:rPr lang="en-US" dirty="0" err="1"/>
              <a:t>oo</a:t>
            </a:r>
            <a:r>
              <a:rPr lang="en-US" dirty="0"/>
              <a:t> as in foot, </a:t>
            </a:r>
            <a:r>
              <a:rPr lang="en-US" dirty="0" err="1"/>
              <a:t>oo</a:t>
            </a:r>
            <a:r>
              <a:rPr lang="en-US" dirty="0"/>
              <a:t> as in moon, </a:t>
            </a:r>
            <a:r>
              <a:rPr lang="en-US" dirty="0" err="1"/>
              <a:t>ea</a:t>
            </a:r>
            <a:r>
              <a:rPr lang="en-US" dirty="0"/>
              <a:t> as in eat, </a:t>
            </a:r>
            <a:r>
              <a:rPr lang="en-US" dirty="0" err="1"/>
              <a:t>ea</a:t>
            </a:r>
            <a:r>
              <a:rPr lang="en-US" dirty="0"/>
              <a:t> as in bread, </a:t>
            </a:r>
            <a:r>
              <a:rPr lang="en-US" dirty="0" err="1"/>
              <a:t>ee</a:t>
            </a:r>
            <a:r>
              <a:rPr lang="en-US" dirty="0"/>
              <a:t>, </a:t>
            </a:r>
            <a:r>
              <a:rPr lang="en-US" dirty="0" err="1"/>
              <a:t>ow</a:t>
            </a:r>
            <a:r>
              <a:rPr lang="en-US" dirty="0"/>
              <a:t> as in how, </a:t>
            </a:r>
            <a:r>
              <a:rPr lang="en-US" dirty="0" err="1"/>
              <a:t>ow</a:t>
            </a:r>
            <a:r>
              <a:rPr lang="en-US" dirty="0"/>
              <a:t> as in snow, </a:t>
            </a:r>
            <a:r>
              <a:rPr lang="en-US" dirty="0" err="1"/>
              <a:t>ou</a:t>
            </a:r>
            <a:r>
              <a:rPr lang="en-US" dirty="0"/>
              <a:t> as in out, ay, </a:t>
            </a:r>
            <a:r>
              <a:rPr lang="en-US" dirty="0" err="1"/>
              <a:t>ai</a:t>
            </a:r>
            <a:r>
              <a:rPr lang="en-US" dirty="0"/>
              <a:t>, aw, au, </a:t>
            </a:r>
            <a:r>
              <a:rPr lang="en-US" dirty="0" err="1"/>
              <a:t>ew</a:t>
            </a:r>
            <a:r>
              <a:rPr lang="en-US" dirty="0"/>
              <a:t>, </a:t>
            </a:r>
            <a:r>
              <a:rPr lang="en-US" dirty="0" err="1"/>
              <a:t>oa</a:t>
            </a:r>
            <a:r>
              <a:rPr lang="en-US" dirty="0"/>
              <a:t>, </a:t>
            </a:r>
            <a:r>
              <a:rPr lang="en-US" dirty="0" err="1"/>
              <a:t>ie</a:t>
            </a:r>
            <a:r>
              <a:rPr lang="en-US" dirty="0"/>
              <a:t> as in chief, </a:t>
            </a:r>
            <a:r>
              <a:rPr lang="en-US" dirty="0" err="1"/>
              <a:t>ie</a:t>
            </a:r>
            <a:r>
              <a:rPr lang="en-US" dirty="0"/>
              <a:t> as in pie, and -</a:t>
            </a:r>
            <a:r>
              <a:rPr lang="en-US" dirty="0" err="1"/>
              <a:t>igh</a:t>
            </a:r>
            <a:r>
              <a:rPr lang="en-US" dirty="0"/>
              <a:t>.[1.3Av]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757341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decode words in context and in isolation by applying common letter-sound correspondences, including vowel diphthongs including </a:t>
            </a:r>
            <a:r>
              <a:rPr lang="en-US" dirty="0" err="1"/>
              <a:t>oy</a:t>
            </a:r>
            <a:r>
              <a:rPr lang="en-US" dirty="0"/>
              <a:t>, </a:t>
            </a:r>
            <a:r>
              <a:rPr lang="en-US" dirty="0" err="1"/>
              <a:t>oi</a:t>
            </a:r>
            <a:r>
              <a:rPr lang="en-US" dirty="0"/>
              <a:t>, </a:t>
            </a:r>
            <a:r>
              <a:rPr lang="en-US" dirty="0" err="1"/>
              <a:t>ou</a:t>
            </a:r>
            <a:r>
              <a:rPr lang="en-US" dirty="0"/>
              <a:t>, and </a:t>
            </a:r>
            <a:r>
              <a:rPr lang="en-US" dirty="0" err="1"/>
              <a:t>ow</a:t>
            </a:r>
            <a:r>
              <a:rPr lang="en-US" dirty="0"/>
              <a:t>.[1.3Avi]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797807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combine sounds from letters and common spelling patterns (e.g., consonant blends, long- and short-vowel patterns) to create recognizable words.[1.3B]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837917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common syllabication patterns to decode words, including[1.3C]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9058486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common syllabication patterns to decode words, including closed syllable (CVC) (e.g., mat, </a:t>
            </a:r>
            <a:r>
              <a:rPr lang="en-US" dirty="0" err="1"/>
              <a:t>rab</a:t>
            </a:r>
            <a:r>
              <a:rPr lang="en-US" dirty="0"/>
              <a:t>-bit).[1.3Ci]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4690758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common syllabication patterns to decode words, including open syllable (CV) (e.g., he, </a:t>
            </a:r>
            <a:r>
              <a:rPr lang="en-US" dirty="0" err="1"/>
              <a:t>ba</a:t>
            </a:r>
            <a:r>
              <a:rPr lang="en-US" dirty="0"/>
              <a:t>-by).[1.3Cii]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40293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common syllabication patterns to decode words, including final stable syllable (e.g., </a:t>
            </a:r>
            <a:r>
              <a:rPr lang="en-US" dirty="0" err="1"/>
              <a:t>ap-ple</a:t>
            </a:r>
            <a:r>
              <a:rPr lang="en-US" dirty="0"/>
              <a:t>, a-</a:t>
            </a:r>
            <a:r>
              <a:rPr lang="en-US" dirty="0" err="1"/>
              <a:t>ble</a:t>
            </a:r>
            <a:r>
              <a:rPr lang="en-US" dirty="0"/>
              <a:t>).[1.3Ciii]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1463580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common syllabication patterns to decode words, including vowel-consonant-silent "e" words (</a:t>
            </a:r>
            <a:r>
              <a:rPr lang="en-US" dirty="0" err="1"/>
              <a:t>VCe</a:t>
            </a:r>
            <a:r>
              <a:rPr lang="en-US" dirty="0"/>
              <a:t>) (e.g., kite, hide).[1.3Civ]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0033528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common syllabication patterns to decode words, including vowel digraphs and diphthongs (e.g., boy-hood, oat-meal).[1.3Cv]</a:t>
            </a:r>
            <a:endParaRPr lang="en-US" b="1"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753645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upper- and lower-case letters.[1.1B]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0146922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a:t>use common syllabication patterns to decode words, including r-controlled vowel sounds (e.g., tar); including </a:t>
            </a:r>
            <a:r>
              <a:rPr lang="en-US" dirty="0" err="1"/>
              <a:t>er</a:t>
            </a:r>
            <a:r>
              <a:rPr lang="en-US" dirty="0"/>
              <a:t>, </a:t>
            </a:r>
            <a:r>
              <a:rPr lang="en-US" dirty="0" err="1"/>
              <a:t>ir</a:t>
            </a:r>
            <a:r>
              <a:rPr lang="en-US" dirty="0"/>
              <a:t>, ur, </a:t>
            </a:r>
            <a:r>
              <a:rPr lang="en-US" dirty="0" err="1"/>
              <a:t>ar</a:t>
            </a:r>
            <a:r>
              <a:rPr lang="en-US" dirty="0"/>
              <a:t>, and or).[1.3Cvi]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8486815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decode words with common spelling patterns (e.g., -ink, -</a:t>
            </a:r>
            <a:r>
              <a:rPr lang="en-US" dirty="0" err="1"/>
              <a:t>onk</a:t>
            </a:r>
            <a:r>
              <a:rPr lang="en-US" dirty="0"/>
              <a:t>, -ick).[1.3D]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4986948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 base words with inflectional endings (e.g., plurals, past tenses).[1.3E]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7628763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knowledge of the meaning of base words to identify and read common compound words (e.g., football, popcorn, daydream).[1.3F]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5698587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and read contractions (e.g., isn't, can't).[1.3G]</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4758569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and read at least 100 high-frequency words from a commonly used list.[1.3H]</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42306644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monitor accuracy of decoding.[1.3I]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8098256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Reading / Beginning Reading / Strategies. Students comprehend a variety of texts drawing on useful strategies as needed.[1.4]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594513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confirm predictions about what will happen next in text by "reading the part that tells".[1.4A]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1653644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ask relevant questions, seek clarification, and locate facts and details about stories and other texts.[1.4B]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264131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sequence the letters of the alphabet.[1.1C]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40208823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establish purpose for reading selected texts and monitor comprehension, making corrections and adjustments when that understanding breaks down (e.g., identifying clues, using background knowledge, generating questions, re-reading a portion aloud).[1.4C]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8755466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Reading / Fluency. Students read grade-level text with fluency and comprehension.[1.5]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3181129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 aloud grade-level appropriate text with fluency (rate, accuracy, expression, appropriate phrasing) and comprehension.[1.5A]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3852298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Reading / Vocabulary Development. Students understand new vocabulary and use it when reading and writing.[1.6]</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5374091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words that name actions (verbs) and words that name persons, places, or things (nouns).[1.6A]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3228119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determine the meaning of compound words using knowledge of the meaning of their individual component words (e.g., lunchtime).[1.6B]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7046270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determine what words mean from how they are used in a sentence, either heard or read.[1.6C]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3092561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and sort words into conceptual categories (e.g., opposites, living things).[1.6D]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41377282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alphabetize a series of words to the first or second letter and use a dictionary to find words.[1.6E]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3069635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Theme and Genre. Students analyze, make inferences and draw conclusions about theme and genre in different cultural, historical, and contemporary contexts and provide evidence from the text to support their </a:t>
            </a:r>
            <a:r>
              <a:rPr lang="en-US" dirty="0" smtClean="0"/>
              <a:t>understanding.[1.7</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408097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the distinguishing features of a sentence (e.g., capitalization of first word, ending punctuation).[1.1D]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0341515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connect the meaning of a well-known story or fable to personal experiences.[1.7A]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8474338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explain the function of recurring phrases (e.g., "Once upon a time" or "They lived happily ever after") in traditional folk and fairy tales.[1.7B]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5602563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Literary Text / Poetry. Students understand, make inferences and draw conclusions about the structure and elements of poetry and provide evidence from text to support their understanding.[1.8]</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8659307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respond to and use rhythm, rhyme, and alliteration in poetry.[1.8A]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8447119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Literary Text / Fiction. Students understand, make inferences and draw conclusions about the structure and elements of fiction and provide evidence from text to support their understanding.[1.9]</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2932727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the plot (problem and solution) and retell a story's beginning, middle, and end with attention to the sequence of events.[1.9A]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0532144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characters in a story and the reasons for their actions and feelings.[1.9B]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59800132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Literary Nonfiction. Students understand, make inferences and draw conclusions about the varied structural patterns and features of literary nonfiction and respond by providing evidence from text to support </a:t>
            </a:r>
            <a:r>
              <a:rPr lang="en-US" dirty="0" smtClean="0"/>
              <a:t>their understanding.[1.10</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2901728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determine whether a story is true or a fantasy and explain why.[1.10A]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284553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Sensory Language. Students understand, make inferences and draw conclusions about how an author's sensory language creates imagery in literary text and provide evidence from text to support their understanding</a:t>
            </a:r>
            <a:r>
              <a:rPr lang="en-US" dirty="0" smtClean="0"/>
              <a:t>. [</a:t>
            </a:r>
            <a:r>
              <a:rPr lang="en-US" dirty="0"/>
              <a:t>1.11]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746633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 texts by moving from top to bottom of the page and tracking words from left to right with return sweep.[1.1E]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44578700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sensory details in literary text.[1.11A]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8661826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Reading / Comprehension of Text / Independent Reading. Students read independently for sustained periods of time and produce evidence of their reading.[1.12]</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2416596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 independently for a sustained period of time</a:t>
            </a:r>
            <a:r>
              <a:rPr lang="en-US" dirty="0" smtClean="0"/>
              <a:t>. [</a:t>
            </a:r>
            <a:r>
              <a:rPr lang="en-US" dirty="0"/>
              <a:t>1.12A]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9365185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Informational Text / Culture and History. Students analyze, make inferences and draw conclusions about the author's purpose in cultural, historical, and contemporary contexts and provide evidence from the text to support </a:t>
            </a:r>
            <a:r>
              <a:rPr lang="en-US" dirty="0" smtClean="0"/>
              <a:t>their understanding. </a:t>
            </a:r>
            <a:r>
              <a:rPr lang="en-US" dirty="0"/>
              <a:t>[1.13]</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12466899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the topic and explain the author's purpose in writing about the text.[1.13A]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53742856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Informational Text / Expository Text. Students analyze, make inferences and draw conclusions about expository text and provide evidence from text to support their understanding.[1.14]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7404387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restate the main idea, heard or read.[1.14A]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3716847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important facts or details in text, heard or read.[1.14B]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16185267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retell the order of events in a text by referring to the words and / or illustrations.[1.14C]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7499106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text features (e.g., title, tables of contents, illustrations) to locate specific information in text.[1.14D]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607685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the information that different parts of a book provide (e.g., title, author, illustrator, table of contents).[1.1F]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46667709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Reading / Comprehension of Informational Text / Procedural Texts. Students understand how to glean and use information in procedural texts and documents.[1.15]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64775390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follow written multi-step directions with picture cues to assist with understanding</a:t>
            </a:r>
            <a:r>
              <a:rPr lang="en-US" dirty="0" smtClean="0"/>
              <a:t>. [</a:t>
            </a:r>
            <a:r>
              <a:rPr lang="en-US" dirty="0"/>
              <a:t>1.15A]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405828531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explain the meaning of specific signs and symbols (e.g., map features).[1.15B]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47689594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Media Literacy. Students use comprehension skills to analyze how words, images, graphics, and sounds work together in various forms to impact meaning. Students continue to apply earlier standards with greater depth in increasingly more </a:t>
            </a:r>
            <a:r>
              <a:rPr lang="en-US" dirty="0" smtClean="0"/>
              <a:t>complex texts.[1.16</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92034166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different purposes of media (e.g., informational, entertainment) (with adult assistance).[1.16A]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08097619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techniques used in media (e.g., sound, movement).[1.16B]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91184113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Writing / Literary Texts. Students write literary texts to express their ideas and feelings about real or imagined people, events, and ideas.[1.18]</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7083994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brief stories that include a beginning, middle, and end.[1.18A]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93522508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short poems that convey sensory details.[1.18B]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28289580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Writing / Expository and Procedural Texts. Students write expository and procedural or work-related texts to communicate ideas and information to specific audiences for specific purposes.[1.19]</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470283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Reading / Beginning Reading Skills / Phonological Awareness. Students display phonological awareness.[1.2]</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53491205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brief compositions about topics of interest to the student.[1.19A]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83168043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write short letters that put ideas in a chronological or logical sequence and use appropriate conventions (e.g., date, salutation, closing</a:t>
            </a:r>
            <a:r>
              <a:rPr lang="en-US" dirty="0" smtClean="0"/>
              <a:t>). [</a:t>
            </a:r>
            <a:r>
              <a:rPr lang="en-US" dirty="0"/>
              <a:t>1.19B]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63476204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brief comments on literary or informational texts.[1.19C]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63566005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Oral and Written Conventions / Conventions. Students understand the function of and use the conventions of academic language when speaking and writing. Students continue to apply earlier standards with greater complexity.[1.20]</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48529825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understand and use the following parts of speech in the context of reading, writing, and speaking [1.20A]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08752322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understand and use the following parts of speech in the context of reading, writing, and speaking verbs (past, present, and future</a:t>
            </a:r>
            <a:r>
              <a:rPr lang="en-US" dirty="0" smtClean="0"/>
              <a:t>). [</a:t>
            </a:r>
            <a:r>
              <a:rPr lang="en-US" dirty="0"/>
              <a:t>1.20Ai]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5970784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understand and use the following parts of speech in the context of reading, writing, and speaking nouns (singular / plural, common / proper).[1.20Aii]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25857332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understand and use the following parts of speech in the context of reading, writing, and speaking adjectives (e.g., descriptive: green, tall).[1.20Aiii]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10825394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understand and use the following parts of speech in the context of reading, writing, and speaking adverbs (e.g., time: before, next).[1.20Aiv]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49201883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understand and use the following parts of speech in the context of reading, writing, and speaking prepositions and prepositional phrases.[1.20Av]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980747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orally generate a series of original rhyming words using a variety of phonograms (e.g., -</a:t>
            </a:r>
            <a:r>
              <a:rPr lang="en-US" dirty="0" err="1"/>
              <a:t>ake</a:t>
            </a:r>
            <a:r>
              <a:rPr lang="en-US" dirty="0"/>
              <a:t>, -ant, -</a:t>
            </a:r>
            <a:r>
              <a:rPr lang="en-US" dirty="0" err="1"/>
              <a:t>ain</a:t>
            </a:r>
            <a:r>
              <a:rPr lang="en-US" dirty="0"/>
              <a:t>) and consonant blends (e.g., </a:t>
            </a:r>
            <a:r>
              <a:rPr lang="en-US" dirty="0" err="1"/>
              <a:t>bl</a:t>
            </a:r>
            <a:r>
              <a:rPr lang="en-US" dirty="0"/>
              <a:t>, </a:t>
            </a:r>
            <a:r>
              <a:rPr lang="en-US" dirty="0" err="1"/>
              <a:t>st</a:t>
            </a:r>
            <a:r>
              <a:rPr lang="en-US" dirty="0"/>
              <a:t>, </a:t>
            </a:r>
            <a:r>
              <a:rPr lang="en-US" dirty="0" err="1"/>
              <a:t>tr</a:t>
            </a:r>
            <a:r>
              <a:rPr lang="en-US" dirty="0"/>
              <a:t>).[1.2A]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16697394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understand and use the following parts of speech in the context of reading, writing, and speaking pronouns (e.g., I, me).[1.20Avi]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00801713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understand and use the following parts of speech in the context of reading, writing, and speaking time-order transition words</a:t>
            </a:r>
            <a:r>
              <a:rPr lang="en-US" dirty="0" smtClean="0"/>
              <a:t>. [</a:t>
            </a:r>
            <a:r>
              <a:rPr lang="en-US" dirty="0"/>
              <a:t>1.20Avii]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70920250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speak in complete sentences with correct subject-verb agreement.[1.20B]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27408789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ask questions with appropriate subject-verb inversion.[1.20C]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53529141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Oral and Written Conventions / Handwriting, Capitalization, and Punctuation. Students write legibly and use appropriate capitalization and punctuation conventions in their compositions.[1.21]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419574545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form upper- and lower-case letters legibly in text, using the basic conventions of print (left-to-right and top-to-bottom progression), including spacing between words and sentences.[1.21A]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98434511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and use basic capitalization for[1.21B]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270206925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and use basic capitalization for the beginning of sentences.[1.21Bi]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187323484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and use basic capitalization for the pronoun "I".[1.21Bii]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0951484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and use basic capitalization for names of people.[1.21Biii]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First Grade ELAR</a:t>
            </a:r>
            <a:endParaRPr lang="en-US" dirty="0"/>
          </a:p>
        </p:txBody>
      </p:sp>
    </p:spTree>
    <p:extLst>
      <p:ext uri="{BB962C8B-B14F-4D97-AF65-F5344CB8AC3E}">
        <p14:creationId xmlns:p14="http://schemas.microsoft.com/office/powerpoint/2010/main" val="30512383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187</TotalTime>
  <Words>3428</Words>
  <Application>Microsoft Office PowerPoint</Application>
  <PresentationFormat>On-screen Show (4:3)</PresentationFormat>
  <Paragraphs>361</Paragraphs>
  <Slides>120</Slides>
  <Notes>1</Notes>
  <HiddenSlides>0</HiddenSlides>
  <MMClips>0</MMClips>
  <ScaleCrop>false</ScaleCrop>
  <HeadingPairs>
    <vt:vector size="4" baseType="variant">
      <vt:variant>
        <vt:lpstr>Theme</vt:lpstr>
      </vt:variant>
      <vt:variant>
        <vt:i4>1</vt:i4>
      </vt:variant>
      <vt:variant>
        <vt:lpstr>Slide Titles</vt:lpstr>
      </vt:variant>
      <vt:variant>
        <vt:i4>120</vt:i4>
      </vt:variant>
    </vt:vector>
  </HeadingPairs>
  <TitlesOfParts>
    <vt:vector size="1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TIMS</cp:lastModifiedBy>
  <cp:revision>17</cp:revision>
  <dcterms:created xsi:type="dcterms:W3CDTF">2014-10-20T16:17:28Z</dcterms:created>
  <dcterms:modified xsi:type="dcterms:W3CDTF">2014-11-04T16:36:27Z</dcterms:modified>
</cp:coreProperties>
</file>